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89" r:id="rId2"/>
    <p:sldId id="414" r:id="rId3"/>
    <p:sldId id="415" r:id="rId4"/>
    <p:sldId id="396" r:id="rId5"/>
    <p:sldId id="394" r:id="rId6"/>
    <p:sldId id="395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16" r:id="rId16"/>
    <p:sldId id="407" r:id="rId17"/>
    <p:sldId id="426" r:id="rId18"/>
    <p:sldId id="408" r:id="rId19"/>
    <p:sldId id="409" r:id="rId20"/>
    <p:sldId id="410" r:id="rId21"/>
    <p:sldId id="417" r:id="rId22"/>
    <p:sldId id="423" r:id="rId23"/>
    <p:sldId id="418" r:id="rId24"/>
    <p:sldId id="405" r:id="rId25"/>
    <p:sldId id="420" r:id="rId26"/>
    <p:sldId id="419" r:id="rId27"/>
    <p:sldId id="421" r:id="rId28"/>
    <p:sldId id="422" r:id="rId29"/>
    <p:sldId id="425" r:id="rId30"/>
    <p:sldId id="424" r:id="rId31"/>
    <p:sldId id="406" r:id="rId32"/>
    <p:sldId id="428" r:id="rId33"/>
  </p:sldIdLst>
  <p:sldSz cx="12192000" cy="6858000"/>
  <p:notesSz cx="6781800" cy="99187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40000"/>
    <a:srgbClr val="A10000"/>
    <a:srgbClr val="A30000"/>
    <a:srgbClr val="EEEEEC"/>
    <a:srgbClr val="7F7F7F"/>
    <a:srgbClr val="204A87"/>
    <a:srgbClr val="888A85"/>
    <a:srgbClr val="DA4646"/>
    <a:srgbClr val="2525FB"/>
    <a:srgbClr val="FC2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9" autoAdjust="0"/>
    <p:restoredTop sz="76652" autoAdjust="0"/>
  </p:normalViewPr>
  <p:slideViewPr>
    <p:cSldViewPr>
      <p:cViewPr varScale="1">
        <p:scale>
          <a:sx n="93" d="100"/>
          <a:sy n="93" d="100"/>
        </p:scale>
        <p:origin x="414" y="84"/>
      </p:cViewPr>
      <p:guideLst>
        <p:guide orient="horz" pos="288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6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7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938" y="771525"/>
            <a:ext cx="6564312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694238"/>
            <a:ext cx="49657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Klicken Sie, um die Formate des Vorlagentextes zu bearbeiten</a:t>
            </a:r>
          </a:p>
          <a:p>
            <a:pPr lvl="1"/>
            <a:r>
              <a:rPr lang="en-GB" noProof="0" smtClean="0">
                <a:sym typeface="CommonBullets" pitchFamily="34" charset="2"/>
              </a:rPr>
              <a:t>	Zweite Ebene</a:t>
            </a:r>
          </a:p>
          <a:p>
            <a:pPr lvl="2"/>
            <a:r>
              <a:rPr lang="en-GB" noProof="0" smtClean="0">
                <a:sym typeface="CommonBullets" pitchFamily="34" charset="2"/>
              </a:rPr>
              <a:t>Dritte Ebene</a:t>
            </a:r>
          </a:p>
          <a:p>
            <a:pPr lvl="3"/>
            <a:r>
              <a:rPr lang="en-GB" noProof="0" smtClean="0">
                <a:sym typeface="CommonBullets" pitchFamily="34" charset="2"/>
              </a:rPr>
              <a:t>Vierte Ebene</a:t>
            </a:r>
          </a:p>
          <a:p>
            <a:pPr lvl="4"/>
            <a:r>
              <a:rPr lang="en-GB" noProof="0" smtClean="0">
                <a:sym typeface="CommonBullets" pitchFamily="34" charset="2"/>
              </a:rPr>
              <a:t>Fünfte Ebene</a:t>
            </a:r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9391650"/>
            <a:ext cx="2871788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100"/>
            </a:lvl1pPr>
          </a:lstStyle>
          <a:p>
            <a:pPr>
              <a:defRPr/>
            </a:pPr>
            <a:fld id="{F0B85578-CD2D-4C8A-A339-DAC31CCFF2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63739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-17145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[</a:t>
            </a:r>
            <a:r>
              <a:rPr lang="es-ES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laser </a:t>
            </a:r>
            <a:r>
              <a:rPr lang="es-ES" baseline="0" dirty="0" err="1" smtClean="0"/>
              <a:t>beam</a:t>
            </a:r>
            <a:r>
              <a:rPr lang="es-ES" dirty="0" smtClean="0"/>
              <a:t>]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0509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Geometrical optics: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Interrelated</a:t>
            </a:r>
            <a:r>
              <a:rPr lang="en-US" baseline="0" dirty="0" smtClean="0"/>
              <a:t>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 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Calculate resolution of such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OCT: Illuminate with laser, collect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3516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Start considering illumination</a:t>
            </a:r>
            <a:r>
              <a:rPr lang="en-US" baseline="0" dirty="0" smtClean="0"/>
              <a:t>: projector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Fiber - lens - aperture – sample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is point source – PSF shape defined by optics (NA), beam diameter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has an extended mode shape: convolution </a:t>
            </a:r>
            <a:r>
              <a:rPr lang="en-US" baseline="0" dirty="0" smtClean="0"/>
              <a:t>of both</a:t>
            </a: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What happens with backscattered light?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409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Helmholz</a:t>
            </a:r>
            <a:r>
              <a:rPr lang="en-US" dirty="0" smtClean="0"/>
              <a:t> reciprocity: Folded optical</a:t>
            </a:r>
            <a:r>
              <a:rPr lang="en-US" baseline="0" dirty="0" smtClean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order</a:t>
            </a:r>
            <a:r>
              <a:rPr lang="en-US" baseline="0" dirty="0" smtClean="0"/>
              <a:t> that photon reaches the detector: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Illuminate inside </a:t>
            </a:r>
            <a:r>
              <a:rPr lang="en-US" baseline="0" dirty="0" err="1" smtClean="0"/>
              <a:t>PSFill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 accepted into the optical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PSF squaring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Squaring of PSF – Autocorrelation of MTF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</a:t>
            </a:r>
            <a:r>
              <a:rPr lang="en-US" baseline="0" dirty="0" smtClean="0"/>
              <a:t>What happens for beams at an angle? Aberrations?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8861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1.5 mm FOV</a:t>
            </a:r>
          </a:p>
          <a:p>
            <a:r>
              <a:rPr lang="en-US" dirty="0" smtClean="0"/>
              <a:t>Central/marginal</a:t>
            </a:r>
            <a:r>
              <a:rPr lang="en-US" baseline="0" dirty="0" smtClean="0"/>
              <a:t> rays</a:t>
            </a:r>
            <a:endParaRPr lang="en-US" baseline="0" dirty="0" smtClean="0"/>
          </a:p>
          <a:p>
            <a:r>
              <a:rPr lang="en-US" baseline="0" dirty="0" smtClean="0"/>
              <a:t>Converge in focal plane?</a:t>
            </a:r>
          </a:p>
          <a:p>
            <a:r>
              <a:rPr lang="en-US" baseline="0" dirty="0" smtClean="0"/>
              <a:t>Spherical lens: Spherical aberration: Marginal rays spread</a:t>
            </a:r>
            <a:endParaRPr lang="en-US" baseline="0" dirty="0" smtClean="0"/>
          </a:p>
          <a:p>
            <a:r>
              <a:rPr lang="en-US" baseline="0" dirty="0" smtClean="0"/>
              <a:t>-&gt; </a:t>
            </a:r>
            <a:r>
              <a:rPr lang="en-US" baseline="0" dirty="0" smtClean="0"/>
              <a:t>Analyzed, simulated -&gt; Test its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2207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baseline="0" dirty="0" smtClean="0"/>
              <a:t> of single modality, OCT probe</a:t>
            </a:r>
          </a:p>
          <a:p>
            <a:r>
              <a:rPr lang="en-US" baseline="0" dirty="0" smtClean="0"/>
              <a:t>Equivalent optics, mechanics</a:t>
            </a:r>
          </a:p>
          <a:p>
            <a:r>
              <a:rPr lang="en-US" baseline="0" dirty="0" smtClean="0"/>
              <a:t>3D printed housing</a:t>
            </a:r>
          </a:p>
          <a:p>
            <a:r>
              <a:rPr lang="en-US" baseline="0" dirty="0" smtClean="0"/>
              <a:t>Custom PI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8608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baseline="0" dirty="0" smtClean="0"/>
              <a:t> of single modality, OCT probe</a:t>
            </a:r>
          </a:p>
          <a:p>
            <a:r>
              <a:rPr lang="en-US" baseline="0" dirty="0" smtClean="0"/>
              <a:t>Equivalent optics, mechanics</a:t>
            </a:r>
          </a:p>
          <a:p>
            <a:r>
              <a:rPr lang="en-US" baseline="0" dirty="0" smtClean="0"/>
              <a:t>3D printed housing</a:t>
            </a:r>
          </a:p>
          <a:p>
            <a:r>
              <a:rPr lang="en-US" baseline="0" dirty="0" smtClean="0"/>
              <a:t>Custom PI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28731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Experimental evaluation:</a:t>
            </a:r>
            <a:r>
              <a:rPr lang="en-US" baseline="0" dirty="0" smtClean="0"/>
              <a:t> Obtain Laser Scanned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Measure intensity of </a:t>
            </a:r>
            <a:r>
              <a:rPr lang="en-US" baseline="0" dirty="0" err="1" smtClean="0"/>
              <a:t>backreflected</a:t>
            </a:r>
            <a:r>
              <a:rPr lang="en-US" baseline="0" dirty="0" smtClean="0"/>
              <a:t>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2D area: spiral scanning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85267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Distortion: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Non</a:t>
            </a:r>
            <a:r>
              <a:rPr lang="en-US" baseline="0" dirty="0" smtClean="0"/>
              <a:t> ideal beam: 2 axes of symmetry: eigendirection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Cross coupling of energy between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Whirling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Solution: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WP far from resonance but enough gain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Look up table measured with PSD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1997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</a:t>
            </a:r>
            <a:r>
              <a:rPr lang="en-US" baseline="0" dirty="0" smtClean="0"/>
              <a:t> resolution: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Lateral resolution: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Edge (derivative) PSF (</a:t>
            </a:r>
            <a:r>
              <a:rPr lang="en-US" baseline="0" dirty="0" err="1" smtClean="0"/>
              <a:t>fourier</a:t>
            </a:r>
            <a:r>
              <a:rPr lang="en-US" baseline="0" dirty="0" smtClean="0"/>
              <a:t>) MTF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0043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Collaboration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Leitgeb</a:t>
            </a:r>
            <a:r>
              <a:rPr lang="en-US" baseline="0" dirty="0" smtClean="0"/>
              <a:t> Lab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Acquired cylindrical cross sections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Fingertip: Surface topology + layers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Polyp: structures, glass</a:t>
            </a: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Low SNR: OCT setup not optimized for this scanning speed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Future: Assemble cylinders to 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3581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Analyze tissue inside body: Endoscope.</a:t>
            </a:r>
            <a:r>
              <a:rPr lang="en-US" baseline="0" dirty="0" smtClean="0"/>
              <a:t> Camera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Conventional</a:t>
            </a:r>
            <a:r>
              <a:rPr lang="en-US" baseline="0" dirty="0" smtClean="0"/>
              <a:t> biopsy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Forceps: extract tissue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Histology: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developed in recent years: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Using advanced optical techniques to diagnose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Microscopy + OCT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Here IMTEK</a:t>
            </a:r>
            <a:r>
              <a:rPr lang="en-US" baseline="0" dirty="0" smtClean="0"/>
              <a:t> designing such probe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3692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Acknowledge Bilal</a:t>
            </a:r>
            <a:r>
              <a:rPr lang="en-US" baseline="0" dirty="0" smtClean="0"/>
              <a:t> Khatri (</a:t>
            </a:r>
            <a:r>
              <a:rPr lang="en-US" baseline="0" dirty="0" err="1" smtClean="0"/>
              <a:t>Hannemann</a:t>
            </a:r>
            <a:r>
              <a:rPr lang="en-US" baseline="0" dirty="0" smtClean="0"/>
              <a:t> group) and </a:t>
            </a:r>
            <a:r>
              <a:rPr lang="en-US" baseline="0" dirty="0" err="1" smtClean="0"/>
              <a:t>Woias</a:t>
            </a:r>
            <a:r>
              <a:rPr lang="en-US" baseline="0" dirty="0" smtClean="0"/>
              <a:t> group for the help in the 3D printing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85823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[</a:t>
            </a:r>
            <a:r>
              <a:rPr lang="es-ES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laser </a:t>
            </a:r>
            <a:r>
              <a:rPr lang="es-ES" baseline="0" dirty="0" err="1" smtClean="0"/>
              <a:t>beam</a:t>
            </a:r>
            <a:r>
              <a:rPr lang="es-ES" dirty="0" smtClean="0"/>
              <a:t>]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96648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0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an intuition</a:t>
            </a:r>
            <a:r>
              <a:rPr lang="en-US" baseline="0" dirty="0" smtClean="0"/>
              <a:t> of the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6496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Proposed implementation of</a:t>
            </a:r>
            <a:r>
              <a:rPr lang="en-US" baseline="0" dirty="0" smtClean="0"/>
              <a:t> bimodal probe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2 layer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Independent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beampaths</a:t>
            </a:r>
            <a:r>
              <a:rPr lang="en-US" baseline="0" dirty="0" smtClean="0"/>
              <a:t>, combined by dichroic </a:t>
            </a:r>
            <a:r>
              <a:rPr lang="en-US" baseline="0" dirty="0" err="1" smtClean="0"/>
              <a:t>beamsplitter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Ensure registration of both fields</a:t>
            </a:r>
            <a:endParaRPr lang="en-US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Unfold </a:t>
            </a:r>
            <a:r>
              <a:rPr lang="en-US" baseline="0" dirty="0" smtClean="0"/>
              <a:t>the </a:t>
            </a:r>
            <a:r>
              <a:rPr lang="en-US" baseline="0" dirty="0" smtClean="0"/>
              <a:t>path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thesis focuses on the OCT </a:t>
            </a:r>
            <a:r>
              <a:rPr lang="en-US" baseline="0" dirty="0" err="1" smtClean="0"/>
              <a:t>beampath</a:t>
            </a:r>
            <a:r>
              <a:rPr lang="en-US" baseline="0" dirty="0" smtClean="0"/>
              <a:t> design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Brief introduction to OCT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7887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SS-OCT</a:t>
            </a:r>
            <a:r>
              <a:rPr lang="en-US" baseline="0" dirty="0" smtClean="0"/>
              <a:t> = Technique </a:t>
            </a:r>
            <a:r>
              <a:rPr lang="en-US" baseline="0" dirty="0" smtClean="0"/>
              <a:t>to measure</a:t>
            </a:r>
            <a:r>
              <a:rPr lang="en-US" dirty="0" smtClean="0"/>
              <a:t> depth</a:t>
            </a:r>
            <a:r>
              <a:rPr lang="en-US" baseline="0" dirty="0" smtClean="0"/>
              <a:t> information of a sample by analyzing its backscattered light.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Michelson interferometer with a laser which can sweep its </a:t>
            </a:r>
            <a:r>
              <a:rPr lang="en-US" baseline="0" dirty="0" smtClean="0"/>
              <a:t>wavelength.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Intuitive explanation: Imagine reflector in sample arm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same distance as reference arm: constructive interference at all wavelengths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z1, some wavelengths constructive, other destructive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Spectrogram modulated by distance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Cross correlations / </a:t>
            </a:r>
            <a:r>
              <a:rPr lang="en-US" baseline="0" dirty="0" smtClean="0"/>
              <a:t>Autocorrelations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[Distribute]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2536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OCT systems endoscopy:</a:t>
            </a:r>
            <a:r>
              <a:rPr lang="en-US" baseline="0" dirty="0" smtClean="0"/>
              <a:t> fiber 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components but now probe goes into body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Practical requirements: Low NA 0.02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955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Conventional microscopy: translation –</a:t>
            </a:r>
            <a:r>
              <a:rPr lang="en-US" baseline="0" dirty="0" smtClean="0"/>
              <a:t> angle - translation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Fourier plane scanner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</a:t>
            </a:r>
            <a:r>
              <a:rPr lang="en-US" baseline="0" dirty="0" smtClean="0"/>
              <a:t>How to achieve this </a:t>
            </a:r>
            <a:r>
              <a:rPr lang="en-US" baseline="0" dirty="0" smtClean="0"/>
              <a:t>angle scanning?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7816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tube: 4 electrodes,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fixed at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Excites a cantilever formed by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fiber+GRIN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Sinusoidal excitation at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-&gt; 1000x mechanical 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Resonance: mechanics define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-&gt; Lower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as much as possible: analytical calculation</a:t>
            </a:r>
            <a:endParaRPr lang="en-US" b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3966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Estimation by modelling</a:t>
            </a:r>
            <a:r>
              <a:rPr lang="en-US" baseline="0" dirty="0" smtClean="0"/>
              <a:t> the GRIN as point weight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Dependance</a:t>
            </a:r>
            <a:r>
              <a:rPr lang="en-US" dirty="0" smtClean="0"/>
              <a:t>: </a:t>
            </a:r>
            <a:r>
              <a:rPr lang="en-US" dirty="0" err="1" smtClean="0"/>
              <a:t>Dfiber</a:t>
            </a:r>
            <a:r>
              <a:rPr lang="en-US" dirty="0" smtClean="0"/>
              <a:t>, length,</a:t>
            </a:r>
            <a:r>
              <a:rPr lang="en-US" baseline="0" dirty="0" smtClean="0"/>
              <a:t> </a:t>
            </a:r>
            <a:r>
              <a:rPr lang="en-US" baseline="0" dirty="0" smtClean="0"/>
              <a:t>mass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Reduced d fiber to 80 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Placing GRIN at tip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</a:t>
            </a:r>
            <a:r>
              <a:rPr lang="en-US" baseline="0" dirty="0" smtClean="0"/>
              <a:t>Optical analysis of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5603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41" descr="IMTEK_Logo_Far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320675"/>
            <a:ext cx="170376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07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31800" y="1449388"/>
            <a:ext cx="11040533" cy="1516062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20807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114675"/>
            <a:ext cx="11040533" cy="1511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5516563"/>
            <a:ext cx="12194116" cy="927100"/>
            <a:chOff x="0" y="5516563"/>
            <a:chExt cx="12194116" cy="927100"/>
          </a:xfrm>
        </p:grpSpPr>
        <p:pic>
          <p:nvPicPr>
            <p:cNvPr id="4" name="Picture 324" descr="TitelE2_3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591" y="5516563"/>
              <a:ext cx="9770525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24" descr="TitelE2_300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42"/>
            <a:stretch/>
          </p:blipFill>
          <p:spPr bwMode="auto">
            <a:xfrm>
              <a:off x="0" y="5516563"/>
              <a:ext cx="8056513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61944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CE67B-DD1D-41B9-93BB-9D99EE00E60D}" type="datetime1">
              <a:rPr lang="es-ES" smtClean="0"/>
              <a:t>01/03/2017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00EA627-73E3-4024-AAE0-2B40EC2210C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6773342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19067" y="57151"/>
            <a:ext cx="2853267" cy="62515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5034" y="57151"/>
            <a:ext cx="8360833" cy="625157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DB391-7429-4C8E-826E-27A3CFA0E78A}" type="datetime1">
              <a:rPr lang="es-ES" smtClean="0"/>
              <a:t>01/03/2017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F774458F-C30F-4F30-9FE2-F21E426E4AB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90944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4588289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9E048-7850-42FE-8377-BB643887D280}" type="datetime1">
              <a:rPr lang="es-ES" smtClean="0"/>
              <a:t>01/03/2017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F7F82D7-1BAD-47E5-AED3-FFAE490D3124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6909237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033" y="1341439"/>
            <a:ext cx="5607051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65285" y="1341439"/>
            <a:ext cx="5607049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D10E7-1714-4F7D-9F30-AE6DE53CC0B8}" type="datetime1">
              <a:rPr lang="es-ES" smtClean="0"/>
              <a:t>01/03/2017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BE1413AC-A703-4EA2-A253-A48EFB182FBF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8017672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F5254-DFAD-43A6-9E84-2B7C565855CF}" type="datetime1">
              <a:rPr lang="es-ES" smtClean="0"/>
              <a:t>01/03/2017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9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46CA3992-9A96-4A17-B2CB-4D9241767F07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1288924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9A210-2C75-43A4-B8D4-82515F097CDF}" type="datetime1">
              <a:rPr lang="es-ES" smtClean="0"/>
              <a:t>01/03/2017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5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92F9624-531C-49E1-9784-739D6560672E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5319033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CBDA7-33AE-4F22-89FA-0969CD2A99AE}" type="datetime1">
              <a:rPr lang="es-ES" smtClean="0"/>
              <a:t>01/03/2017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4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769BDA21-CBCE-465C-A06C-310527CCB001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0069949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E2B17-0F47-4CD6-AEA3-78314A1A9E9F}" type="datetime1">
              <a:rPr lang="es-ES" smtClean="0"/>
              <a:t>01/03/2017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5B9181A9-0529-4E2C-92F6-208963EDC95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0140011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43145-720F-4A85-881D-742B1AE0E528}" type="datetime1">
              <a:rPr lang="es-ES" smtClean="0"/>
              <a:t>01/03/2017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260BCE13-41D5-454A-934E-A92AAD6AEA2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4327919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11151" y="57150"/>
            <a:ext cx="964776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4" tIns="0" rIns="9476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Titel of the presentation, two lines possible if necessary</a:t>
            </a:r>
          </a:p>
        </p:txBody>
      </p:sp>
      <p:sp>
        <p:nvSpPr>
          <p:cNvPr id="102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4" y="1341439"/>
            <a:ext cx="11417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2" tIns="42547" rIns="95992" bIns="42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First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0"/>
            <a:r>
              <a:rPr lang="en-GB" altLang="en-US" dirty="0" smtClean="0"/>
              <a:t>First level 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Don’t use a fourth level!</a:t>
            </a:r>
          </a:p>
          <a:p>
            <a:pPr lvl="1"/>
            <a:r>
              <a:rPr lang="en-GB" altLang="en-US" dirty="0" smtClean="0"/>
              <a:t>Second level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9685" y="6343651"/>
            <a:ext cx="1153583" cy="4238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4CB859A0-95DF-4379-9794-FF7D71CF52DE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4485" y="6443663"/>
            <a:ext cx="7740649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Geneva" charset="-128"/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1030" name="Line 125"/>
          <p:cNvSpPr>
            <a:spLocks noChangeShapeType="1"/>
          </p:cNvSpPr>
          <p:nvPr/>
        </p:nvSpPr>
        <p:spPr bwMode="auto">
          <a:xfrm>
            <a:off x="0" y="1196975"/>
            <a:ext cx="12192000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dirty="0"/>
          </a:p>
        </p:txBody>
      </p:sp>
      <p:pic>
        <p:nvPicPr>
          <p:cNvPr id="1031" name="Picture 14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335" y="5733257"/>
            <a:ext cx="658284" cy="108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1875" name="Rectangle 1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35634" y="6435725"/>
            <a:ext cx="1631951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A9A73C2F-94D6-49B3-963E-8085FE132E8A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  <p:pic>
        <p:nvPicPr>
          <p:cNvPr id="1033" name="Picture 148" descr="IMTEK_Logo_Farb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94" y="257820"/>
            <a:ext cx="1369483" cy="57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advTm="20000"/>
  <p:timing>
    <p:tnLst>
      <p:par>
        <p:cTn id="1" dur="indefinite" restart="never" nodeType="tmRoot"/>
      </p:par>
    </p:tnLst>
  </p:timing>
  <p:hf hdr="0"/>
  <p:txStyles>
    <p:titleStyle>
      <a:lvl1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171450" indent="-171450" algn="l" defTabSz="852488" rtl="0" eaLnBrk="0" fontAlgn="base" hangingPunct="0">
        <a:spcBef>
          <a:spcPct val="150000"/>
        </a:spcBef>
        <a:spcAft>
          <a:spcPct val="20000"/>
        </a:spcAft>
        <a:buClr>
          <a:srgbClr val="0000CC"/>
        </a:buClr>
        <a:buSzPct val="85000"/>
        <a:buFont typeface="Wingdings" panose="05000000000000000000" pitchFamily="2" charset="2"/>
        <a:buBlip>
          <a:blip r:embed="rId15"/>
        </a:buBlip>
        <a:tabLst>
          <a:tab pos="171450" algn="l"/>
        </a:tabLst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22288" indent="-336550" algn="l" defTabSz="852488" rtl="0" eaLnBrk="0" fontAlgn="base" hangingPunct="0">
        <a:spcBef>
          <a:spcPct val="50000"/>
        </a:spcBef>
        <a:spcAft>
          <a:spcPct val="0"/>
        </a:spcAft>
        <a:buClr>
          <a:srgbClr val="CCCCCC"/>
        </a:buClr>
        <a:buSzPct val="120000"/>
        <a:buFont typeface="Wingdings" panose="05000000000000000000" pitchFamily="2" charset="2"/>
        <a:buChar char="§"/>
        <a:tabLst>
          <a:tab pos="171450" algn="l"/>
        </a:tabLst>
        <a:defRPr sz="2000">
          <a:solidFill>
            <a:schemeClr val="tx1"/>
          </a:solidFill>
          <a:latin typeface="+mn-lt"/>
        </a:defRPr>
      </a:lvl2pPr>
      <a:lvl3pPr marL="769938" indent="-246063" algn="l" defTabSz="852488" rtl="0" eaLnBrk="0" fontAlgn="base" hangingPunct="0">
        <a:spcBef>
          <a:spcPct val="20000"/>
        </a:spcBef>
        <a:spcAft>
          <a:spcPct val="0"/>
        </a:spcAft>
        <a:buClr>
          <a:srgbClr val="CCCCCC"/>
        </a:buClr>
        <a:buSzPct val="90000"/>
        <a:buFont typeface="Wingdings" panose="05000000000000000000" pitchFamily="2" charset="2"/>
        <a:buChar char="Ø"/>
        <a:tabLst>
          <a:tab pos="171450" algn="l"/>
        </a:tabLst>
        <a:defRPr>
          <a:solidFill>
            <a:schemeClr val="tx1"/>
          </a:solidFill>
          <a:latin typeface="+mn-lt"/>
        </a:defRPr>
      </a:lvl3pPr>
      <a:lvl4pPr marL="935038" indent="436563" algn="l" defTabSz="852488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4pPr>
      <a:lvl5pPr marL="1104900" indent="723900" algn="l" defTabSz="852488" rtl="0" eaLnBrk="0" fontAlgn="base" hangingPunct="0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5pPr>
      <a:lvl6pPr marL="15621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6pPr>
      <a:lvl7pPr marL="20193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7pPr>
      <a:lvl8pPr marL="24765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8pPr>
      <a:lvl9pPr marL="29337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8386093" y="3911011"/>
            <a:ext cx="2822476" cy="2225040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9685" y="3913618"/>
            <a:ext cx="7178483" cy="2225040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Geometrical optics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50" y="1766842"/>
            <a:ext cx="6976926" cy="1506306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283925"/>
            <a:ext cx="6518165" cy="1484425"/>
          </a:xfrm>
        </p:spPr>
      </p:pic>
      <p:grpSp>
        <p:nvGrpSpPr>
          <p:cNvPr id="13" name="Group 12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36858"/>
              </p:ext>
            </p:extLst>
          </p:nvPr>
        </p:nvGraphicFramePr>
        <p:xfrm>
          <a:off x="8386092" y="3913618"/>
          <a:ext cx="28224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308"/>
                <a:gridCol w="1157168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/>
                        <a:t>NA</a:t>
                      </a:r>
                      <a:r>
                        <a:rPr lang="en-US" sz="1100" b="1" dirty="0" err="1" smtClean="0"/>
                        <a:t>fiber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GRIN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0.91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beam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0.3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7.5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r>
                        <a:rPr kumimoji="0" 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0.022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5635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optics: illumination PSF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48" y="2924944"/>
            <a:ext cx="4767536" cy="3293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5"/>
          <a:stretch/>
        </p:blipFill>
        <p:spPr>
          <a:xfrm>
            <a:off x="551384" y="1961259"/>
            <a:ext cx="4797102" cy="1608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8" y="1911975"/>
            <a:ext cx="5040558" cy="66025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5"/>
          <a:stretch/>
        </p:blipFill>
        <p:spPr>
          <a:xfrm>
            <a:off x="551384" y="4042220"/>
            <a:ext cx="4797102" cy="1620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411" y="3038449"/>
            <a:ext cx="151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Infinitesimal </a:t>
            </a:r>
            <a:endParaRPr lang="en-US" dirty="0" smtClean="0"/>
          </a:p>
          <a:p>
            <a:pPr algn="ctr"/>
            <a:r>
              <a:rPr lang="en-US" dirty="0" smtClean="0"/>
              <a:t>fiber </a:t>
            </a:r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9497" y="5173153"/>
            <a:ext cx="181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Gaussian mode fiber core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873567" y="2581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PSF</a:t>
            </a:r>
            <a:r>
              <a:rPr lang="en-US" sz="1000" dirty="0" err="1" smtClean="0"/>
              <a:t>optics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4302650" y="4560245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PSF</a:t>
            </a:r>
            <a:r>
              <a:rPr lang="en-US" sz="1000" dirty="0" err="1" smtClean="0"/>
              <a:t>optics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sz="4800" baseline="-25000" dirty="0" smtClean="0"/>
              <a:t>*</a:t>
            </a:r>
            <a:r>
              <a:rPr lang="en-US" sz="2800" baseline="-25000" dirty="0" smtClean="0"/>
              <a:t> </a:t>
            </a:r>
            <a:r>
              <a:rPr lang="en-US" dirty="0" smtClean="0"/>
              <a:t>MFD(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21301" y="2042180"/>
            <a:ext cx="87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08544" y="1694501"/>
            <a:ext cx="110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1301" y="4197431"/>
            <a:ext cx="87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08544" y="3849752"/>
            <a:ext cx="110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13275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30" y="2943312"/>
            <a:ext cx="4740754" cy="32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64" y="1511599"/>
            <a:ext cx="5097852" cy="12333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optics: illumination + collection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2"/>
          <a:stretch/>
        </p:blipFill>
        <p:spPr>
          <a:xfrm>
            <a:off x="85468" y="3063479"/>
            <a:ext cx="2842180" cy="11037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8746" y="2627620"/>
            <a:ext cx="19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illumination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44360" y="2627620"/>
            <a:ext cx="19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92665" y="4656765"/>
            <a:ext cx="16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23.3 </a:t>
            </a:r>
            <a:r>
              <a:rPr lang="en-US" dirty="0" err="1" smtClean="0">
                <a:solidFill>
                  <a:srgbClr val="FF0000"/>
                </a:solidFill>
              </a:rPr>
              <a:t>lp</a:t>
            </a:r>
            <a:r>
              <a:rPr lang="en-US" dirty="0" smtClean="0">
                <a:solidFill>
                  <a:srgbClr val="FF0000"/>
                </a:solidFill>
              </a:rPr>
              <a:t>/mm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43 µm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7200900" y="5301208"/>
            <a:ext cx="403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7273642" y="4979760"/>
            <a:ext cx="227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</a:t>
            </a:r>
            <a:r>
              <a:rPr lang="en-US" sz="1000" dirty="0" err="1" smtClean="0"/>
              <a:t>Rayleigh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2"/>
          <a:stretch/>
        </p:blipFill>
        <p:spPr>
          <a:xfrm flipH="1">
            <a:off x="3215680" y="3059327"/>
            <a:ext cx="2842180" cy="110378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rot="16200000">
            <a:off x="2512019" y="3428630"/>
            <a:ext cx="1099635" cy="3693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sample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1303" y="4275944"/>
            <a:ext cx="196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A10000"/>
                </a:solidFill>
              </a:rPr>
              <a:t>probability</a:t>
            </a:r>
          </a:p>
          <a:p>
            <a:pPr algn="ctr"/>
            <a:r>
              <a:rPr lang="en-US" dirty="0" smtClean="0">
                <a:solidFill>
                  <a:srgbClr val="A10000"/>
                </a:solidFill>
              </a:rPr>
              <a:t>of</a:t>
            </a:r>
          </a:p>
          <a:p>
            <a:pPr algn="ctr"/>
            <a:r>
              <a:rPr lang="en-US" dirty="0" smtClean="0">
                <a:solidFill>
                  <a:srgbClr val="A10000"/>
                </a:solidFill>
              </a:rPr>
              <a:t>illumination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28287" y="4275944"/>
            <a:ext cx="196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A30000"/>
                </a:solidFill>
              </a:rPr>
              <a:t>probability</a:t>
            </a:r>
          </a:p>
          <a:p>
            <a:pPr algn="ctr"/>
            <a:r>
              <a:rPr lang="en-US" dirty="0" smtClean="0">
                <a:solidFill>
                  <a:srgbClr val="A30000"/>
                </a:solidFill>
              </a:rPr>
              <a:t>of</a:t>
            </a:r>
          </a:p>
          <a:p>
            <a:pPr algn="ctr"/>
            <a:r>
              <a:rPr lang="en-US" dirty="0" smtClean="0">
                <a:solidFill>
                  <a:srgbClr val="A30000"/>
                </a:solidFill>
              </a:rPr>
              <a:t>detection</a:t>
            </a:r>
            <a:endParaRPr lang="en-US" dirty="0" smtClean="0">
              <a:solidFill>
                <a:srgbClr val="A30000"/>
              </a:solidFill>
            </a:endParaRPr>
          </a:p>
        </p:txBody>
      </p:sp>
      <p:sp>
        <p:nvSpPr>
          <p:cNvPr id="34" name="Freeform 33"/>
          <p:cNvSpPr/>
          <p:nvPr/>
        </p:nvSpPr>
        <p:spPr bwMode="auto">
          <a:xfrm>
            <a:off x="3384550" y="3981450"/>
            <a:ext cx="349250" cy="406400"/>
          </a:xfrm>
          <a:custGeom>
            <a:avLst/>
            <a:gdLst>
              <a:gd name="connsiteX0" fmla="*/ 0 w 349250"/>
              <a:gd name="connsiteY0" fmla="*/ 0 h 406400"/>
              <a:gd name="connsiteX1" fmla="*/ 114300 w 349250"/>
              <a:gd name="connsiteY1" fmla="*/ 254000 h 406400"/>
              <a:gd name="connsiteX2" fmla="*/ 349250 w 34925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" h="406400">
                <a:moveTo>
                  <a:pt x="0" y="0"/>
                </a:moveTo>
                <a:cubicBezTo>
                  <a:pt x="28046" y="93133"/>
                  <a:pt x="56092" y="186267"/>
                  <a:pt x="114300" y="254000"/>
                </a:cubicBezTo>
                <a:cubicBezTo>
                  <a:pt x="172508" y="321733"/>
                  <a:pt x="260879" y="364066"/>
                  <a:pt x="349250" y="406400"/>
                </a:cubicBezTo>
              </a:path>
            </a:pathLst>
          </a:custGeom>
          <a:noFill/>
          <a:ln w="19050" cap="flat" cmpd="sng" algn="ctr">
            <a:solidFill>
              <a:srgbClr val="A4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flipH="1">
            <a:off x="2414513" y="3981450"/>
            <a:ext cx="349250" cy="406400"/>
          </a:xfrm>
          <a:custGeom>
            <a:avLst/>
            <a:gdLst>
              <a:gd name="connsiteX0" fmla="*/ 0 w 349250"/>
              <a:gd name="connsiteY0" fmla="*/ 0 h 406400"/>
              <a:gd name="connsiteX1" fmla="*/ 114300 w 349250"/>
              <a:gd name="connsiteY1" fmla="*/ 254000 h 406400"/>
              <a:gd name="connsiteX2" fmla="*/ 349250 w 34925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" h="406400">
                <a:moveTo>
                  <a:pt x="0" y="0"/>
                </a:moveTo>
                <a:cubicBezTo>
                  <a:pt x="28046" y="93133"/>
                  <a:pt x="56092" y="186267"/>
                  <a:pt x="114300" y="254000"/>
                </a:cubicBezTo>
                <a:cubicBezTo>
                  <a:pt x="172508" y="321733"/>
                  <a:pt x="260879" y="364066"/>
                  <a:pt x="349250" y="406400"/>
                </a:cubicBezTo>
              </a:path>
            </a:pathLst>
          </a:custGeom>
          <a:noFill/>
          <a:ln w="19050" cap="flat" cmpd="sng" algn="ctr">
            <a:solidFill>
              <a:srgbClr val="A4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34851" y="4410341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40000"/>
                </a:solidFill>
              </a:rPr>
              <a:t>×</a:t>
            </a:r>
            <a:endParaRPr lang="en-US" sz="3600" dirty="0">
              <a:solidFill>
                <a:srgbClr val="A4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5701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ZEMAX simulation: Geometrical raytracing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2" y="2506747"/>
            <a:ext cx="5758851" cy="273630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2064" y="2794779"/>
            <a:ext cx="5035143" cy="2650445"/>
            <a:chOff x="6672064" y="2708920"/>
            <a:chExt cx="5035143" cy="26504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064" y="2708920"/>
              <a:ext cx="5035143" cy="2650445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 bwMode="auto">
            <a:xfrm>
              <a:off x="8782495" y="2927533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782495" y="4033847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744072" y="2008991"/>
            <a:ext cx="47525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pot through focus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8182" y="2008991"/>
            <a:ext cx="590982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raytracing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04434" y="444881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1.5 </a:t>
            </a:r>
            <a:r>
              <a:rPr lang="en-US" sz="1050" dirty="0" smtClean="0"/>
              <a:t>mm</a:t>
            </a:r>
            <a:endParaRPr lang="en-US" sz="105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368596" y="5532012"/>
            <a:ext cx="3754595" cy="659335"/>
            <a:chOff x="7383804" y="5634503"/>
            <a:chExt cx="3754595" cy="659335"/>
          </a:xfrm>
        </p:grpSpPr>
        <p:sp>
          <p:nvSpPr>
            <p:cNvPr id="19" name="Oval 18"/>
            <p:cNvSpPr/>
            <p:nvPr/>
          </p:nvSpPr>
          <p:spPr bwMode="auto">
            <a:xfrm>
              <a:off x="7383804" y="5634503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69867" y="5779504"/>
              <a:ext cx="306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Airy disk (</a:t>
              </a:r>
              <a:r>
                <a:rPr lang="en-US" dirty="0"/>
                <a:t>86 </a:t>
              </a:r>
              <a:r>
                <a:rPr lang="en-US" dirty="0" smtClean="0"/>
                <a:t>µm diameter)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82500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Single modality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0" r="4564" b="11108"/>
          <a:stretch/>
        </p:blipFill>
        <p:spPr>
          <a:xfrm>
            <a:off x="-5318" y="1261119"/>
            <a:ext cx="12199167" cy="33920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88" y="4694408"/>
            <a:ext cx="9182842" cy="20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348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Single modality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probe: size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5" r="16072" b="23182"/>
          <a:stretch/>
        </p:blipFill>
        <p:spPr>
          <a:xfrm>
            <a:off x="1608219" y="2021287"/>
            <a:ext cx="8280920" cy="3861868"/>
          </a:xfrm>
        </p:spPr>
      </p:pic>
      <p:sp>
        <p:nvSpPr>
          <p:cNvPr id="12" name="TextBox 11"/>
          <p:cNvSpPr txBox="1"/>
          <p:nvPr/>
        </p:nvSpPr>
        <p:spPr>
          <a:xfrm>
            <a:off x="3791744" y="1436240"/>
            <a:ext cx="5436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3D Printing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Laboratory for Materials Processing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Bilal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Khatri)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Laboratory for the Design of Microsystems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 bwMode="auto">
              <a:xfrm>
                <a:off x="4074609" y="5893732"/>
                <a:ext cx="3600399" cy="5397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</a:rPr>
                        <m:t>1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</a:rPr>
                        <m:t>5 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.5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2.5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latin typeface="+mj-lt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mm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24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4609" y="5893732"/>
                <a:ext cx="3600399" cy="5397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91315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Laser scanned imaging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1900"/>
          <a:stretch/>
        </p:blipFill>
        <p:spPr>
          <a:xfrm>
            <a:off x="9401716" y="1372924"/>
            <a:ext cx="2304256" cy="2380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" y="1514781"/>
            <a:ext cx="8837273" cy="4512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7957"/>
          <a:stretch/>
        </p:blipFill>
        <p:spPr>
          <a:xfrm>
            <a:off x="9219503" y="3761338"/>
            <a:ext cx="2493121" cy="238011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9401716" y="6040674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10049788" y="6011996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1.2 mm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479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Whirling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20160920 Scanner Microscope PS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936" end="10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151" y="1514590"/>
            <a:ext cx="11417300" cy="45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57857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8"/>
          <a:stretch/>
        </p:blipFill>
        <p:spPr>
          <a:xfrm>
            <a:off x="5643179" y="1840036"/>
            <a:ext cx="6141453" cy="405898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/>
          <a:stretch/>
        </p:blipFill>
        <p:spPr>
          <a:xfrm>
            <a:off x="0" y="1952903"/>
            <a:ext cx="5466229" cy="38613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Distortion correction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686" y="1268760"/>
            <a:ext cx="48022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Whirl patterns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3179" y="1268760"/>
            <a:ext cx="60694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Distortion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35751075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216035"/>
            <a:ext cx="3787544" cy="264686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Resolution and field of view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032"/>
          <a:stretch/>
        </p:blipFill>
        <p:spPr>
          <a:xfrm>
            <a:off x="4061905" y="2162123"/>
            <a:ext cx="4007537" cy="27007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9685" y="1445670"/>
            <a:ext cx="75385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Lateral resolution: 48 µm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6280" y="1432192"/>
            <a:ext cx="34280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Depth of Field: 3.5 mm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9108" y="5075892"/>
            <a:ext cx="26369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Edge Spread Function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944" y="2135166"/>
            <a:ext cx="4056335" cy="2700781"/>
            <a:chOff x="71944" y="2135166"/>
            <a:chExt cx="4056335" cy="270078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50436"/>
            <a:stretch/>
          </p:blipFill>
          <p:spPr>
            <a:xfrm>
              <a:off x="71944" y="2135166"/>
              <a:ext cx="4056335" cy="270078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2711624" y="2276872"/>
              <a:ext cx="1008112" cy="28803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79976" y="5075892"/>
            <a:ext cx="7200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MTF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16280" y="5075892"/>
            <a:ext cx="34563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Translated mirror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26322" y="4712401"/>
            <a:ext cx="940632" cy="1093584"/>
            <a:chOff x="4497789" y="4595992"/>
            <a:chExt cx="1140886" cy="132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9410" y="5036437"/>
              <a:ext cx="407286" cy="44551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7851" y="4939188"/>
              <a:ext cx="388182" cy="617948"/>
            </a:xfrm>
            <a:prstGeom prst="rect">
              <a:avLst/>
            </a:prstGeom>
          </p:spPr>
        </p:pic>
        <p:sp>
          <p:nvSpPr>
            <p:cNvPr id="22" name="Right Arrow 21"/>
            <p:cNvSpPr/>
            <p:nvPr/>
          </p:nvSpPr>
          <p:spPr bwMode="auto">
            <a:xfrm>
              <a:off x="4497789" y="4595992"/>
              <a:ext cx="1140886" cy="1326401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36554" y="4917637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,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47432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Optical biopsy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50145" y="6443663"/>
            <a:ext cx="7740649" cy="234950"/>
          </a:xfrm>
        </p:spPr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9352619" y="2901523"/>
            <a:ext cx="48955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Arteriovenous Malformation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Fujii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T. 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Kuwano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H.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Transversal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OCT image of the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macula J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A. Flatter and J. Carroll, 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http://colorectalsurgeonssydney.com.au/?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page_id=425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joimax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GmbH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7" y="4579560"/>
            <a:ext cx="2702579" cy="18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07" y="1804917"/>
            <a:ext cx="2697421" cy="180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 rot="16200000">
            <a:off x="3144645" y="5281273"/>
            <a:ext cx="1800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Microscopy</a:t>
            </a:r>
          </a:p>
        </p:txBody>
      </p:sp>
      <p:sp>
        <p:nvSpPr>
          <p:cNvPr id="25" name="Rectangle 24"/>
          <p:cNvSpPr/>
          <p:nvPr/>
        </p:nvSpPr>
        <p:spPr bwMode="auto">
          <a:xfrm rot="16200000">
            <a:off x="6252869" y="2520251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Histology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979292" y="4579561"/>
            <a:ext cx="2677841" cy="1800000"/>
            <a:chOff x="7299636" y="4292540"/>
            <a:chExt cx="2677841" cy="180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746" y="4292540"/>
              <a:ext cx="2277731" cy="18000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auto">
            <a:xfrm rot="16200000">
              <a:off x="6599691" y="4992485"/>
              <a:ext cx="18000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OCT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35760" y="1804917"/>
            <a:ext cx="2292411" cy="1800000"/>
            <a:chOff x="2572002" y="1700447"/>
            <a:chExt cx="2292411" cy="1800000"/>
          </a:xfrm>
        </p:grpSpPr>
        <p:pic>
          <p:nvPicPr>
            <p:cNvPr id="33" name="Picture 10" descr="Image result for biopsy forceps colon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61" t="11827" b="4174"/>
            <a:stretch/>
          </p:blipFill>
          <p:spPr bwMode="auto">
            <a:xfrm>
              <a:off x="2941334" y="1700447"/>
              <a:ext cx="1923079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 bwMode="auto">
            <a:xfrm rot="16200000">
              <a:off x="1856668" y="2415781"/>
              <a:ext cx="18000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Biopsy</a:t>
              </a: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974494" y="1295811"/>
            <a:ext cx="980202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Conventional biopsy (</a:t>
            </a:r>
            <a:r>
              <a:rPr lang="en-US" b="1" i="1" dirty="0" smtClean="0">
                <a:latin typeface="Arial" charset="0"/>
              </a:rPr>
              <a:t>ex </a:t>
            </a:r>
            <a:r>
              <a:rPr lang="en-US" b="1" i="1" dirty="0" smtClean="0">
                <a:latin typeface="Arial" charset="0"/>
              </a:rPr>
              <a:t>situ, ex vivo</a:t>
            </a:r>
            <a:r>
              <a:rPr lang="en-US" b="1" dirty="0" smtClean="0">
                <a:latin typeface="Arial" charset="0"/>
              </a:rPr>
              <a:t>)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74495" y="4031012"/>
            <a:ext cx="980202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 biopsy (</a:t>
            </a:r>
            <a:r>
              <a:rPr kumimoji="0" lang="en-US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 </a:t>
            </a:r>
            <a:r>
              <a:rPr kumimoji="0" lang="en-US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situ, in vivo)</a:t>
            </a:r>
            <a:endParaRPr kumimoji="0" lang="en-US" b="1" i="1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6443812" y="251063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3359696" y="248889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Equal 30"/>
          <p:cNvSpPr/>
          <p:nvPr/>
        </p:nvSpPr>
        <p:spPr bwMode="auto">
          <a:xfrm>
            <a:off x="3287688" y="5247317"/>
            <a:ext cx="432048" cy="464483"/>
          </a:xfrm>
          <a:prstGeom prst="mathEqual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ight Arrow 44"/>
          <p:cNvSpPr/>
          <p:nvPr/>
        </p:nvSpPr>
        <p:spPr bwMode="auto">
          <a:xfrm>
            <a:off x="9747271" y="248889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9747271" y="5247316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 rot="16200000">
            <a:off x="9691854" y="2520250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</a:t>
            </a:r>
          </a:p>
        </p:txBody>
      </p:sp>
      <p:sp>
        <p:nvSpPr>
          <p:cNvPr id="48" name="Rectangle 47"/>
          <p:cNvSpPr/>
          <p:nvPr/>
        </p:nvSpPr>
        <p:spPr bwMode="auto">
          <a:xfrm rot="16200000">
            <a:off x="9691854" y="5294893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</a:t>
            </a:r>
          </a:p>
        </p:txBody>
      </p:sp>
      <p:sp>
        <p:nvSpPr>
          <p:cNvPr id="32" name="Plus 31"/>
          <p:cNvSpPr/>
          <p:nvPr/>
        </p:nvSpPr>
        <p:spPr bwMode="auto">
          <a:xfrm>
            <a:off x="6495391" y="5243998"/>
            <a:ext cx="479607" cy="455532"/>
          </a:xfrm>
          <a:prstGeom prst="mathPlus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2" name="Picture 4" descr="http://www.intechopen.com/source/html/43817/media/image3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78" r="50579"/>
          <a:stretch/>
        </p:blipFill>
        <p:spPr bwMode="auto">
          <a:xfrm>
            <a:off x="7335019" y="1810417"/>
            <a:ext cx="236649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://www.intechopen.com/source/html/43817/media/image3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-350" r="53602" b="50036"/>
          <a:stretch/>
        </p:blipFill>
        <p:spPr bwMode="auto">
          <a:xfrm>
            <a:off x="4255565" y="4579559"/>
            <a:ext cx="22816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5542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OCT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ylindrical cross section imaging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3"/>
          <a:stretch/>
        </p:blipFill>
        <p:spPr>
          <a:xfrm>
            <a:off x="6525883" y="4202882"/>
            <a:ext cx="4336907" cy="233078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9"/>
          <a:stretch/>
        </p:blipFill>
        <p:spPr>
          <a:xfrm>
            <a:off x="6508361" y="1615408"/>
            <a:ext cx="5059224" cy="2286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5" y="1820723"/>
            <a:ext cx="6111851" cy="2520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6452171" y="1253447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87307" y="3868580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9514" y="1301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fingertip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43164" y="3968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colon polyp</a:t>
            </a:r>
          </a:p>
        </p:txBody>
      </p:sp>
      <p:pic>
        <p:nvPicPr>
          <p:cNvPr id="1026" name="Picture 2" descr="Image result for medical university vien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916" y="207002"/>
            <a:ext cx="2027762" cy="71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10992544" y="4941168"/>
            <a:ext cx="0" cy="1080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 rot="16200000">
            <a:off x="10761964" y="5342728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1.4 mm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487488" y="4941168"/>
                <a:ext cx="3888432" cy="1200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SS-OCT System from </a:t>
                </a:r>
                <a:r>
                  <a:rPr lang="en-US" b="1" i="1" dirty="0" err="1" smtClean="0"/>
                  <a:t>Leitgeb</a:t>
                </a:r>
                <a:r>
                  <a:rPr lang="en-US" b="1" i="1" dirty="0" smtClean="0"/>
                  <a:t> Lab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dirty="0" smtClean="0"/>
                  <a:t>	1340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𝜟𝝀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	37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/>
                  <a:t>	</a:t>
                </a:r>
                <a:r>
                  <a:rPr lang="en-US" dirty="0" smtClean="0"/>
                  <a:t>27 </a:t>
                </a:r>
                <a:r>
                  <a:rPr lang="en-US" dirty="0"/>
                  <a:t>µm</a:t>
                </a:r>
                <a:endParaRPr lang="en-US" dirty="0" smtClean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4941168"/>
                <a:ext cx="3888432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254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60959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Outlook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76250" r="27957" b="5901"/>
          <a:stretch/>
        </p:blipFill>
        <p:spPr>
          <a:xfrm>
            <a:off x="143268" y="1743917"/>
            <a:ext cx="2880000" cy="560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268" y="2951910"/>
            <a:ext cx="2880000" cy="12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smtClean="0"/>
              <a:t>OCT scanning engine</a:t>
            </a:r>
          </a:p>
          <a:p>
            <a:pPr algn="ctr"/>
            <a:endParaRPr lang="en-US" b="1" dirty="0" smtClean="0"/>
          </a:p>
          <a:p>
            <a:pPr algn="ctr"/>
            <a:r>
              <a:rPr lang="en-US" dirty="0" smtClean="0"/>
              <a:t>Amongst most compact in literature </a:t>
            </a:r>
            <a:endParaRPr lang="en-US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6125732" y="1340768"/>
            <a:ext cx="2883535" cy="2871142"/>
            <a:chOff x="6125732" y="1340768"/>
            <a:chExt cx="2883535" cy="287114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57159" t="28193" r="6767" b="35544"/>
            <a:stretch/>
          </p:blipFill>
          <p:spPr>
            <a:xfrm>
              <a:off x="6125732" y="1340768"/>
              <a:ext cx="2883535" cy="14401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29267" y="2951910"/>
              <a:ext cx="2880000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Reduction of imaging distortions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30183" y="1350548"/>
            <a:ext cx="2881811" cy="2861362"/>
            <a:chOff x="9130183" y="1350548"/>
            <a:chExt cx="2881811" cy="28613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9" t="14182" r="16415" b="13983"/>
            <a:stretch/>
          </p:blipFill>
          <p:spPr>
            <a:xfrm>
              <a:off x="9130183" y="1350548"/>
              <a:ext cx="2880000" cy="14293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131994" y="2951910"/>
              <a:ext cx="2880000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OCT imaging</a:t>
              </a:r>
            </a:p>
            <a:p>
              <a:pPr algn="ctr"/>
              <a:endParaRPr lang="en-US" b="1" dirty="0" smtClean="0"/>
            </a:p>
            <a:p>
              <a:pPr algn="ctr"/>
              <a:r>
                <a:rPr lang="en-US" dirty="0" smtClean="0"/>
                <a:t> Internal structures</a:t>
              </a:r>
            </a:p>
            <a:p>
              <a:pPr algn="ctr"/>
              <a:r>
                <a:rPr lang="en-US" dirty="0" smtClean="0"/>
                <a:t>High penetration depth</a:t>
              </a:r>
              <a:endParaRPr lang="en-US" dirty="0" smtClean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09417" y="4502848"/>
            <a:ext cx="9267103" cy="1939809"/>
            <a:chOff x="1509417" y="4502848"/>
            <a:chExt cx="9267103" cy="19398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47" t="50399" r="25966" b="9051"/>
            <a:stretch/>
          </p:blipFill>
          <p:spPr>
            <a:xfrm>
              <a:off x="7392144" y="4512104"/>
              <a:ext cx="3384376" cy="193055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509417" y="4502848"/>
              <a:ext cx="5882727" cy="1922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Outlook:</a:t>
              </a:r>
            </a:p>
            <a:p>
              <a:pPr algn="ctr"/>
              <a:endParaRPr lang="en-US" b="1" dirty="0" smtClean="0"/>
            </a:p>
            <a:p>
              <a:pPr algn="ctr"/>
              <a:r>
                <a:rPr lang="en-US" dirty="0" smtClean="0"/>
                <a:t>Integration in double modality scanner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Combination of other scanning + full-field modalities</a:t>
              </a:r>
              <a:endParaRPr lang="en-US" dirty="0" smtClean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45995" y="1309235"/>
            <a:ext cx="2880000" cy="2907608"/>
            <a:chOff x="3145995" y="1309235"/>
            <a:chExt cx="2880000" cy="2907608"/>
          </a:xfrm>
        </p:grpSpPr>
        <p:sp>
          <p:nvSpPr>
            <p:cNvPr id="14" name="TextBox 13"/>
            <p:cNvSpPr txBox="1"/>
            <p:nvPr/>
          </p:nvSpPr>
          <p:spPr>
            <a:xfrm>
              <a:off x="3145995" y="2956843"/>
              <a:ext cx="2880000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Accurate optical analysis</a:t>
              </a:r>
            </a:p>
            <a:p>
              <a:pPr algn="ctr"/>
              <a:r>
                <a:rPr lang="en-US" dirty="0" smtClean="0"/>
                <a:t>Guideline for future fiber scanners </a:t>
              </a:r>
              <a:endParaRPr lang="en-US" dirty="0" smtClean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/>
            <a:srcRect l="56923" b="12623"/>
            <a:stretch/>
          </p:blipFill>
          <p:spPr>
            <a:xfrm>
              <a:off x="3456584" y="1309235"/>
              <a:ext cx="2258821" cy="15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842898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69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Piezoelectric tube actuator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68" y="5279095"/>
            <a:ext cx="3448050" cy="981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84" y="1412776"/>
            <a:ext cx="6461572" cy="3782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2411319"/>
            <a:ext cx="4681834" cy="28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0080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Electrical contacts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1" y="1909705"/>
            <a:ext cx="5354815" cy="36181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21" y="1572070"/>
            <a:ext cx="5411793" cy="43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1911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Confocal 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1" y="1353810"/>
            <a:ext cx="8424936" cy="49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9939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telecentric</a:t>
            </a:r>
            <a:r>
              <a:rPr lang="en-US" dirty="0" smtClean="0"/>
              <a:t> scanning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07" y="1556792"/>
            <a:ext cx="8119205" cy="37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5907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ZEMAX raytracing of bimodal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43" y="1398932"/>
            <a:ext cx="79152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0684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optical </a:t>
            </a:r>
            <a:r>
              <a:rPr lang="en-US" dirty="0" err="1" smtClean="0"/>
              <a:t>backreflections</a:t>
            </a:r>
            <a:r>
              <a:rPr lang="en-US" dirty="0" smtClean="0"/>
              <a:t> inside the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49" y="1400506"/>
            <a:ext cx="9476320" cy="3362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994" y="4654550"/>
            <a:ext cx="90297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391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Fiber-GRIN Bonding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614821"/>
            <a:ext cx="10135659" cy="43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794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Bimodal implementation: Size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 bwMode="auto">
              <a:xfrm>
                <a:off x="4074609" y="5793480"/>
                <a:ext cx="3600399" cy="5397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</a:rPr>
                        <m:t>13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3 </m:t>
                      </m:r>
                      <m:sSup>
                        <m:sSupPr>
                          <m:ctrlPr>
                            <a:rPr lang="en-US" sz="2400" b="1" i="1" smtClean="0">
                              <a:latin typeface="+mj-lt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mm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24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4609" y="5793480"/>
                <a:ext cx="3600399" cy="5397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b="18905"/>
          <a:stretch/>
        </p:blipFill>
        <p:spPr>
          <a:xfrm>
            <a:off x="1048974" y="1499118"/>
            <a:ext cx="9651668" cy="389379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 bwMode="auto">
          <a:xfrm>
            <a:off x="812800" y="1393371"/>
            <a:ext cx="8940800" cy="3149600"/>
          </a:xfrm>
          <a:custGeom>
            <a:avLst/>
            <a:gdLst>
              <a:gd name="connsiteX0" fmla="*/ 0 w 8940800"/>
              <a:gd name="connsiteY0" fmla="*/ 3149600 h 3149600"/>
              <a:gd name="connsiteX1" fmla="*/ 3106057 w 8940800"/>
              <a:gd name="connsiteY1" fmla="*/ 3106058 h 3149600"/>
              <a:gd name="connsiteX2" fmla="*/ 4412343 w 8940800"/>
              <a:gd name="connsiteY2" fmla="*/ 2481943 h 3149600"/>
              <a:gd name="connsiteX3" fmla="*/ 8940800 w 8940800"/>
              <a:gd name="connsiteY3" fmla="*/ 2481943 h 3149600"/>
              <a:gd name="connsiteX4" fmla="*/ 8940800 w 8940800"/>
              <a:gd name="connsiteY4" fmla="*/ 0 h 3149600"/>
              <a:gd name="connsiteX5" fmla="*/ 29029 w 8940800"/>
              <a:gd name="connsiteY5" fmla="*/ 0 h 3149600"/>
              <a:gd name="connsiteX6" fmla="*/ 0 w 8940800"/>
              <a:gd name="connsiteY6" fmla="*/ 3149600 h 31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0" h="3149600">
                <a:moveTo>
                  <a:pt x="0" y="3149600"/>
                </a:moveTo>
                <a:lnTo>
                  <a:pt x="3106057" y="3106058"/>
                </a:lnTo>
                <a:lnTo>
                  <a:pt x="4412343" y="2481943"/>
                </a:lnTo>
                <a:lnTo>
                  <a:pt x="8940800" y="2481943"/>
                </a:lnTo>
                <a:lnTo>
                  <a:pt x="8940800" y="0"/>
                </a:lnTo>
                <a:lnTo>
                  <a:pt x="29029" y="0"/>
                </a:lnTo>
                <a:lnTo>
                  <a:pt x="0" y="31496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489470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scanning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Sampling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638" y="1412776"/>
            <a:ext cx="3076991" cy="4147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13" y="2029420"/>
            <a:ext cx="5915025" cy="1019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755" y="3140968"/>
            <a:ext cx="34861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0796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8" y="2677431"/>
            <a:ext cx="8553086" cy="19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86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cantilever length in GRIN angle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106" y="2535921"/>
            <a:ext cx="9081390" cy="22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155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Bimodal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44"/>
            <a:ext cx="12192000" cy="3994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44"/>
            <a:ext cx="12192000" cy="399490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1469" y="1412776"/>
            <a:ext cx="12212735" cy="4255770"/>
            <a:chOff x="-1648975" y="596638"/>
            <a:chExt cx="12212735" cy="42557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8975" y="2067211"/>
              <a:ext cx="12192000" cy="278519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-1628240" y="596638"/>
              <a:ext cx="12192000" cy="174394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621209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Swept-Source Optical Coherence Tomography SS-OCT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Theory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r="28336"/>
          <a:stretch/>
        </p:blipFill>
        <p:spPr>
          <a:xfrm>
            <a:off x="920109" y="1723337"/>
            <a:ext cx="6832075" cy="4712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4" r="1"/>
          <a:stretch/>
        </p:blipFill>
        <p:spPr>
          <a:xfrm>
            <a:off x="8069693" y="1731275"/>
            <a:ext cx="2710977" cy="47123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8301" y="549245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204A87"/>
                </a:solidFill>
              </a:rPr>
              <a:t>sample</a:t>
            </a:r>
            <a:endParaRPr lang="en-US" sz="1400" dirty="0">
              <a:solidFill>
                <a:srgbClr val="204A87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22" y="2181065"/>
            <a:ext cx="3089479" cy="3344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4112618" y="3585022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888A85"/>
                </a:solidFill>
              </a:rPr>
              <a:t>r</a:t>
            </a:r>
            <a:r>
              <a:rPr lang="en-US" sz="1400" dirty="0" smtClean="0">
                <a:solidFill>
                  <a:srgbClr val="888A85"/>
                </a:solidFill>
              </a:rPr>
              <a:t>eference</a:t>
            </a:r>
          </a:p>
          <a:p>
            <a:pPr algn="ctr"/>
            <a:r>
              <a:rPr lang="en-US" sz="1400" dirty="0" smtClean="0">
                <a:solidFill>
                  <a:srgbClr val="888A85"/>
                </a:solidFill>
              </a:rPr>
              <a:t>mirror</a:t>
            </a:r>
            <a:endParaRPr lang="en-US" sz="1400" dirty="0">
              <a:solidFill>
                <a:srgbClr val="888A85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096573" y="3321050"/>
            <a:ext cx="2579347" cy="154811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50816" y="4899456"/>
            <a:ext cx="2579347" cy="154811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042960" y="1502370"/>
            <a:ext cx="2855941" cy="50748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7408" y="1295811"/>
            <a:ext cx="696275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Single sample reflector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115300" y="1295811"/>
            <a:ext cx="266537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Multiple reflectors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00116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Swept-Source OCT: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Fiber scanner requirements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7319113" y="1628800"/>
            <a:ext cx="4248471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requirements: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</a:rPr>
              <a:t>Long depth of field: &gt; 2 mm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aseline="0" dirty="0" smtClean="0">
                <a:latin typeface="Arial" charset="0"/>
              </a:rPr>
              <a:t>Scanning mechanism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smtClean="0">
                <a:latin typeface="Arial" charset="0"/>
              </a:rPr>
              <a:t>High field of </a:t>
            </a:r>
            <a:r>
              <a:rPr lang="en-US" sz="2000" dirty="0" smtClean="0">
                <a:latin typeface="Arial" charset="0"/>
              </a:rPr>
              <a:t>view for 2 mm lens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T</a:t>
            </a:r>
            <a:r>
              <a:rPr lang="en-US" sz="2000" dirty="0" err="1" smtClean="0">
                <a:latin typeface="Arial" charset="0"/>
              </a:rPr>
              <a:t>elecentric</a:t>
            </a:r>
            <a:endParaRPr lang="en-US" sz="2000" dirty="0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19113" y="4293273"/>
            <a:ext cx="4248471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 smtClean="0">
                <a:latin typeface="Arial" charset="0"/>
              </a:rPr>
              <a:t>Mechanical requirements: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smtClean="0">
                <a:latin typeface="Arial" charset="0"/>
              </a:rPr>
              <a:t>Diameter &lt; 3.3 mm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Scanning mechanism </a:t>
            </a:r>
            <a:r>
              <a:rPr lang="en-US" sz="2000" dirty="0" smtClean="0">
                <a:latin typeface="Arial" charset="0"/>
              </a:rPr>
              <a:t>adequate for OCT sampling rate (100 kHz</a:t>
            </a:r>
            <a:r>
              <a:rPr lang="en-US" sz="2000" dirty="0" smtClean="0">
                <a:latin typeface="Arial" charset="0"/>
              </a:rPr>
              <a:t>)</a:t>
            </a:r>
            <a:endParaRPr lang="en-US" sz="2000" dirty="0" smtClean="0"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1344" y="1921000"/>
            <a:ext cx="6624474" cy="3500190"/>
            <a:chOff x="191344" y="1921000"/>
            <a:chExt cx="6624474" cy="35001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4" y="1921000"/>
              <a:ext cx="6624474" cy="350019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3359696" y="2420887"/>
              <a:ext cx="1847304" cy="918213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61085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plane scanner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21" y="2523583"/>
            <a:ext cx="7930912" cy="260299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92" y="2523583"/>
            <a:ext cx="8116841" cy="2602997"/>
          </a:xfrm>
        </p:spPr>
      </p:pic>
      <p:cxnSp>
        <p:nvCxnSpPr>
          <p:cNvPr id="9" name="Straight Connector 8"/>
          <p:cNvCxnSpPr/>
          <p:nvPr/>
        </p:nvCxnSpPr>
        <p:spPr bwMode="auto">
          <a:xfrm>
            <a:off x="5846068" y="2022624"/>
            <a:ext cx="33908" cy="32065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721288" y="1460071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Fourier plane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96003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023992" y="1792081"/>
            <a:ext cx="6168008" cy="3869167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" y="1818897"/>
            <a:ext cx="5980474" cy="4229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8" y="2143169"/>
            <a:ext cx="5862302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8" y="2146989"/>
            <a:ext cx="5862302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9910157" y="498560"/>
            <a:ext cx="97522" cy="97522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963200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Resonance frequency estimation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00" y="1497157"/>
            <a:ext cx="4786461" cy="186893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27943"/>
          <a:stretch/>
        </p:blipFill>
        <p:spPr>
          <a:xfrm>
            <a:off x="1593429" y="3443768"/>
            <a:ext cx="4320480" cy="17090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2020554"/>
            <a:ext cx="3876662" cy="2560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57525" y="5230453"/>
            <a:ext cx="2520280" cy="1171253"/>
            <a:chOff x="1919536" y="5230453"/>
            <a:chExt cx="2520280" cy="1171253"/>
          </a:xfrm>
        </p:grpSpPr>
        <p:sp>
          <p:nvSpPr>
            <p:cNvPr id="8" name="Rectangle 7"/>
            <p:cNvSpPr/>
            <p:nvPr/>
          </p:nvSpPr>
          <p:spPr bwMode="auto">
            <a:xfrm>
              <a:off x="1919536" y="5230453"/>
              <a:ext cx="2520280" cy="11712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919536" y="5406896"/>
                  <a:ext cx="2376264" cy="8183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𝑓𝑖𝑏𝑒𝑟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𝑓𝑖𝑏𝑒𝑟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𝐺𝑅𝐼𝑁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536" y="5406896"/>
                  <a:ext cx="2376264" cy="81836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/>
          <p:cNvSpPr txBox="1"/>
          <p:nvPr/>
        </p:nvSpPr>
        <p:spPr>
          <a:xfrm>
            <a:off x="7968208" y="5158933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COMSOL Simulation:</a:t>
            </a:r>
          </a:p>
          <a:p>
            <a:pPr algn="ctr"/>
            <a:r>
              <a:rPr lang="en-US" b="1" dirty="0" smtClean="0"/>
              <a:t>762 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208" y="1297950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Analytical Calculation</a:t>
            </a:r>
          </a:p>
          <a:p>
            <a:pPr algn="ctr"/>
            <a:r>
              <a:rPr lang="en-US" b="1" dirty="0" smtClean="0"/>
              <a:t>770 Hz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1" r="21182" b="31070"/>
          <a:stretch/>
        </p:blipFill>
        <p:spPr>
          <a:xfrm>
            <a:off x="7754228" y="5886652"/>
            <a:ext cx="3380288" cy="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554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TEK-Powerpoint Template (2010)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C00000"/>
      </a:accent2>
      <a:accent3>
        <a:srgbClr val="2D2DB9"/>
      </a:accent3>
      <a:accent4>
        <a:srgbClr val="FFC000"/>
      </a:accent4>
      <a:accent5>
        <a:srgbClr val="7F7F7F"/>
      </a:accent5>
      <a:accent6>
        <a:srgbClr val="3F3F3F"/>
      </a:accent6>
      <a:hlink>
        <a:srgbClr val="3333CC"/>
      </a:hlink>
      <a:folHlink>
        <a:srgbClr val="B2B2B2"/>
      </a:folHlink>
    </a:clrScheme>
    <a:fontScheme name="IMTEK - Powerpoint Template -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 - Powerpoint Template - 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 - Powerpoint Template - 20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IMTEK-Powerpoint Template (2010)</Template>
  <TotalTime>5527</TotalTime>
  <Words>1113</Words>
  <Application>Microsoft Office PowerPoint</Application>
  <PresentationFormat>Widescreen</PresentationFormat>
  <Paragraphs>348</Paragraphs>
  <Slides>32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 Unicode MS</vt:lpstr>
      <vt:lpstr>Arial</vt:lpstr>
      <vt:lpstr>Cambria Math</vt:lpstr>
      <vt:lpstr>CommonBullets</vt:lpstr>
      <vt:lpstr>Geneva</vt:lpstr>
      <vt:lpstr>Wingdings</vt:lpstr>
      <vt:lpstr>IMTEK-Powerpoint Template (2010)</vt:lpstr>
      <vt:lpstr>Compact OCT scanner for a bimodal endoscopic probe</vt:lpstr>
      <vt:lpstr>Motivation  Optical biopsy</vt:lpstr>
      <vt:lpstr>Fiber scanner Bimodal implementation: Size</vt:lpstr>
      <vt:lpstr>Fiber scanner Bimodal implementation</vt:lpstr>
      <vt:lpstr>Swept-Source Optical Coherence Tomography SS-OCT Theory</vt:lpstr>
      <vt:lpstr>Swept-Source OCT: Fiber scanner requirements</vt:lpstr>
      <vt:lpstr>Fiber scanner Fourier plane scanner</vt:lpstr>
      <vt:lpstr>Fiber scanner Piezoelectric actuation + Mechanical amplification</vt:lpstr>
      <vt:lpstr>Fiber scanner Resonance frequency estimation</vt:lpstr>
      <vt:lpstr>Optical performance Geometrical optics</vt:lpstr>
      <vt:lpstr>Optical performance Fourier optics: illumination PSF</vt:lpstr>
      <vt:lpstr>Optical performance Fourier optics: illumination + collection</vt:lpstr>
      <vt:lpstr>Optical performance ZEMAX simulation: Geometrical raytracing</vt:lpstr>
      <vt:lpstr>Implementation Single modality probe</vt:lpstr>
      <vt:lpstr>Implementation Single modality probe: size</vt:lpstr>
      <vt:lpstr>Experimental evaluation Laser scanned imaging</vt:lpstr>
      <vt:lpstr>Experimental evaluation Whirling</vt:lpstr>
      <vt:lpstr>Experimental evaluation Distortion correction</vt:lpstr>
      <vt:lpstr>Experimental evaluation Resolution and field of view</vt:lpstr>
      <vt:lpstr>Experimental evaluation OCT cylindrical cross section imaging</vt:lpstr>
      <vt:lpstr>Conclusion and Outlook</vt:lpstr>
      <vt:lpstr>Compact OCT scanner for a bimodal endoscopic probe</vt:lpstr>
      <vt:lpstr>Piezoelectric tube actuator</vt:lpstr>
      <vt:lpstr>Implementation Electrical contacts</vt:lpstr>
      <vt:lpstr>Confocal resolution</vt:lpstr>
      <vt:lpstr>Non-telecentric scanning</vt:lpstr>
      <vt:lpstr>ZEMAX raytracing of bimodal probe</vt:lpstr>
      <vt:lpstr>Sources of optical backreflections inside the probe</vt:lpstr>
      <vt:lpstr>Fiber-GRIN Bonding</vt:lpstr>
      <vt:lpstr>Spiral scanning Sampling</vt:lpstr>
      <vt:lpstr>Implementation Performance</vt:lpstr>
      <vt:lpstr>Effect of cantilever length in GRIN angle</vt:lpstr>
    </vt:vector>
  </TitlesOfParts>
  <Manager/>
  <Company>Uni Freiburg, IMTEK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IMTEK powerpoint template 2010:</dc:title>
  <dc:creator>kg300</dc:creator>
  <cp:lastModifiedBy>Sergio</cp:lastModifiedBy>
  <cp:revision>259</cp:revision>
  <cp:lastPrinted>2000-04-26T18:20:46Z</cp:lastPrinted>
  <dcterms:created xsi:type="dcterms:W3CDTF">2011-03-01T14:49:25Z</dcterms:created>
  <dcterms:modified xsi:type="dcterms:W3CDTF">2017-03-01T14:19:18Z</dcterms:modified>
</cp:coreProperties>
</file>